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4"/>
  </p:notesMasterIdLst>
  <p:sldIdLst>
    <p:sldId id="479" r:id="rId2"/>
    <p:sldId id="442" r:id="rId3"/>
    <p:sldId id="448" r:id="rId4"/>
    <p:sldId id="443" r:id="rId5"/>
    <p:sldId id="445" r:id="rId6"/>
    <p:sldId id="446" r:id="rId7"/>
    <p:sldId id="447" r:id="rId8"/>
    <p:sldId id="449" r:id="rId9"/>
    <p:sldId id="450" r:id="rId10"/>
    <p:sldId id="452" r:id="rId11"/>
    <p:sldId id="454" r:id="rId12"/>
    <p:sldId id="455" r:id="rId13"/>
    <p:sldId id="456" r:id="rId14"/>
    <p:sldId id="458" r:id="rId15"/>
    <p:sldId id="457" r:id="rId16"/>
    <p:sldId id="459" r:id="rId17"/>
    <p:sldId id="460" r:id="rId18"/>
    <p:sldId id="461" r:id="rId19"/>
    <p:sldId id="462" r:id="rId20"/>
    <p:sldId id="464" r:id="rId21"/>
    <p:sldId id="463" r:id="rId22"/>
    <p:sldId id="465" r:id="rId23"/>
    <p:sldId id="481" r:id="rId24"/>
    <p:sldId id="482" r:id="rId25"/>
    <p:sldId id="483" r:id="rId26"/>
    <p:sldId id="484" r:id="rId27"/>
    <p:sldId id="485" r:id="rId28"/>
    <p:sldId id="486" r:id="rId29"/>
    <p:sldId id="487" r:id="rId30"/>
    <p:sldId id="488" r:id="rId31"/>
    <p:sldId id="489" r:id="rId32"/>
    <p:sldId id="490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4BE"/>
    <a:srgbClr val="FF66FF"/>
    <a:srgbClr val="800080"/>
    <a:srgbClr val="0080FF"/>
    <a:srgbClr val="66CCFF"/>
    <a:srgbClr val="00FF00"/>
    <a:srgbClr val="66FF66"/>
    <a:srgbClr val="FF8000"/>
    <a:srgbClr val="FFCC66"/>
    <a:srgbClr val="0F70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7" autoAdjust="0"/>
    <p:restoredTop sz="92562" autoAdjust="0"/>
  </p:normalViewPr>
  <p:slideViewPr>
    <p:cSldViewPr snapToObjects="1">
      <p:cViewPr>
        <p:scale>
          <a:sx n="70" d="100"/>
          <a:sy n="70" d="100"/>
        </p:scale>
        <p:origin x="-451" y="-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84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eg>
</file>

<file path=ppt/media/image2.tiff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BBC989-131B-AB4F-9A31-AC5F7EC985D6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0183D7-1F54-4C4D-BC04-D543AE90D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2648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0183D7-1F54-4C4D-BC04-D543AE90DE3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000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0183D7-1F54-4C4D-BC04-D543AE90DE3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6185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CA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9FA6CC54-22AD-2A45-ADA6-8F749380B8B6}" type="datetimeFigureOut">
              <a:rPr lang="en-US" smtClean="0"/>
              <a:pPr/>
              <a:t>1/25/2018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9FA6CC54-22AD-2A45-ADA6-8F749380B8B6}" type="datetimeFigureOut">
              <a:rPr lang="en-US" smtClean="0"/>
              <a:pPr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CA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CA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1/25/2018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1/25/2018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1/25/2018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CA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CA" smtClean="0"/>
              <a:t>Click to edit Master text styles</a:t>
            </a:r>
          </a:p>
          <a:p>
            <a:pPr lvl="1" eaLnBrk="1" latinLnBrk="0" hangingPunct="1"/>
            <a:r>
              <a:rPr kumimoji="0" lang="en-CA" smtClean="0"/>
              <a:t>Second level</a:t>
            </a:r>
          </a:p>
          <a:p>
            <a:pPr lvl="2" eaLnBrk="1" latinLnBrk="0" hangingPunct="1"/>
            <a:r>
              <a:rPr kumimoji="0" lang="en-CA" smtClean="0"/>
              <a:t>Third level</a:t>
            </a:r>
          </a:p>
          <a:p>
            <a:pPr lvl="3" eaLnBrk="1" latinLnBrk="0" hangingPunct="1"/>
            <a:r>
              <a:rPr kumimoji="0" lang="en-CA" smtClean="0"/>
              <a:t>Fourth level</a:t>
            </a:r>
          </a:p>
          <a:p>
            <a:pPr lvl="4" eaLnBrk="1" latinLnBrk="0" hangingPunct="1"/>
            <a:r>
              <a:rPr kumimoji="0" lang="en-CA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9FA6CC54-22AD-2A45-ADA6-8F749380B8B6}" type="datetimeFigureOut">
              <a:rPr lang="en-US" smtClean="0"/>
              <a:pPr/>
              <a:t>1/25/2018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bojhang@cs.ucla.edu" TargetMode="External"/><Relationship Id="rId2" Type="http://schemas.openxmlformats.org/officeDocument/2006/relationships/hyperlink" Target="mailto:tsenghy@g.ucla.edu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chelsea.ju@cs.ucla.edu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Topic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Array</a:t>
            </a:r>
            <a:endParaRPr lang="en-US" dirty="0"/>
          </a:p>
          <a:p>
            <a:r>
              <a:rPr lang="en-US" dirty="0"/>
              <a:t>Character / </a:t>
            </a:r>
            <a:r>
              <a:rPr lang="en-US" dirty="0" smtClean="0"/>
              <a:t>String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66786" y="4561114"/>
            <a:ext cx="835267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Slides for CS 31 discussion session</a:t>
            </a:r>
          </a:p>
          <a:p>
            <a:r>
              <a:rPr lang="en-US" dirty="0"/>
              <a:t>TA: Hsiao-Yun (Katie) Tseng  </a:t>
            </a:r>
            <a:r>
              <a:rPr lang="en-US" dirty="0">
                <a:hlinkClick r:id="rId2"/>
              </a:rPr>
              <a:t>tsenghy@g.ucla.edu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Credit </a:t>
            </a:r>
            <a:r>
              <a:rPr lang="en-US" dirty="0"/>
              <a:t>to former TA Bo-</a:t>
            </a:r>
            <a:r>
              <a:rPr lang="en-US" dirty="0" err="1"/>
              <a:t>Jhang</a:t>
            </a:r>
            <a:r>
              <a:rPr lang="en-US" dirty="0"/>
              <a:t> Ho (</a:t>
            </a:r>
            <a:r>
              <a:rPr lang="en-US" dirty="0">
                <a:hlinkClick r:id="rId3"/>
              </a:rPr>
              <a:t>bojhang@cs.ucla.edu</a:t>
            </a:r>
            <a:r>
              <a:rPr lang="en-US" dirty="0"/>
              <a:t>), CS31 Discussion 1E, Spring 17’</a:t>
            </a:r>
          </a:p>
          <a:p>
            <a:r>
              <a:rPr lang="en-US" dirty="0"/>
              <a:t>Credit to former TA Chelsea </a:t>
            </a:r>
            <a:r>
              <a:rPr lang="en-US" dirty="0" err="1" smtClean="0"/>
              <a:t>Ju</a:t>
            </a:r>
            <a:r>
              <a:rPr lang="en-US" dirty="0" smtClean="0"/>
              <a:t> (</a:t>
            </a:r>
            <a:r>
              <a:rPr lang="en-US" dirty="0" smtClean="0">
                <a:hlinkClick r:id="rId4"/>
              </a:rPr>
              <a:t>chelsea.ju@cs.ucla.edu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 – zero-indexed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From the explanation of how a program accesses the memory through an array, does it give you any hint why C++ array is zero-indexed?</a:t>
            </a:r>
          </a:p>
        </p:txBody>
      </p:sp>
    </p:spTree>
    <p:extLst>
      <p:ext uri="{BB962C8B-B14F-4D97-AF65-F5344CB8AC3E}">
        <p14:creationId xmlns:p14="http://schemas.microsoft.com/office/powerpoint/2010/main" val="426693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4674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370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32770"/>
            <a:ext cx="5105400" cy="3539430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[6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[0]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72;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101;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[2]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108;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[3]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108;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[4]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111;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[5]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0;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printf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"%s"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4405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32770"/>
            <a:ext cx="5105400" cy="3600986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[6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[0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'H'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'e'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[2]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'l'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[3]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'l'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[4]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'o'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[5] = 0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r>
              <a:rPr lang="en-US" sz="1400" dirty="0" smtClean="0"/>
              <a:t>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printf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"%s"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8310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32770"/>
            <a:ext cx="5105400" cy="3600986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[6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[0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'H'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'e'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[2]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'l'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[3]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'l'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[4]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'o'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[5]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'\0'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r>
              <a:rPr lang="en-US" sz="1400" dirty="0"/>
              <a:t>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printf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"%s"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7073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32770"/>
            <a:ext cx="5105400" cy="2031325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[6] = </a:t>
            </a:r>
            <a:r>
              <a:rPr lang="en-US" sz="1400" dirty="0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"Hello"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printf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"%s"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068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32770"/>
            <a:ext cx="5105400" cy="246221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iostream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using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namespace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std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string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"Hello"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761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Change characters in a string</a:t>
            </a:r>
            <a:endParaRPr lang="en-US" dirty="0"/>
          </a:p>
          <a:p>
            <a:pPr defTabSz="914400"/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762000" y="1844457"/>
            <a:ext cx="7696200" cy="31085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iostream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using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namespace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std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string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HELLO"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'3'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[4]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'0'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latin typeface="Cambria" charset="0"/>
              <a:ea typeface="ＭＳ 明朝" charset="-128"/>
              <a:cs typeface="Times New Roma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6229" y="5259447"/>
            <a:ext cx="5688536" cy="64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287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Double quotes are strings (“12345”)</a:t>
            </a:r>
          </a:p>
          <a:p>
            <a:pPr defTabSz="914400"/>
            <a:r>
              <a:rPr lang="en-US" dirty="0" smtClean="0"/>
              <a:t>What are single quotes (‘a’, ‘3’, ‘@’)?</a:t>
            </a:r>
          </a:p>
          <a:p>
            <a:pPr lvl="1" defTabSz="914400"/>
            <a:r>
              <a:rPr lang="en-US" dirty="0" smtClean="0"/>
              <a:t>Treat them as a symbol for numbers</a:t>
            </a:r>
          </a:p>
          <a:p>
            <a:pPr lvl="1" defTabSz="914400"/>
            <a:r>
              <a:rPr lang="en-US" dirty="0" smtClean="0"/>
              <a:t>‘a’ is 97</a:t>
            </a:r>
          </a:p>
          <a:p>
            <a:pPr lvl="1" defTabSz="914400"/>
            <a:r>
              <a:rPr lang="en-US" dirty="0" smtClean="0"/>
              <a:t>‘3’ is 51</a:t>
            </a:r>
          </a:p>
          <a:p>
            <a:pPr lvl="1" defTabSz="914400"/>
            <a:r>
              <a:rPr lang="en-US" dirty="0" smtClean="0"/>
              <a:t>‘@’ is 40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11005"/>
          <a:stretch/>
        </p:blipFill>
        <p:spPr>
          <a:xfrm>
            <a:off x="2743200" y="2779989"/>
            <a:ext cx="6248400" cy="369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3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Array is for storing a sequence of elements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defTabSz="914400"/>
            <a:r>
              <a:rPr lang="en-US" dirty="0" smtClean="0"/>
              <a:t>Array declaration: string apple[100];</a:t>
            </a:r>
          </a:p>
          <a:p>
            <a:pPr lvl="1" defTabSz="914400"/>
            <a:r>
              <a:rPr lang="en-US" dirty="0" smtClean="0"/>
              <a:t>Type name[size]</a:t>
            </a:r>
          </a:p>
          <a:p>
            <a:pPr defTabSz="914400"/>
            <a:r>
              <a:rPr lang="en-US" dirty="0" smtClean="0"/>
              <a:t>Access an element by index: apple[3];</a:t>
            </a:r>
          </a:p>
          <a:p>
            <a:pPr lvl="1" defTabSz="914400"/>
            <a:r>
              <a:rPr lang="en-US" dirty="0" smtClean="0"/>
              <a:t>Note the range can only be 0 to N-1 if there are N elements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650" y="1828800"/>
            <a:ext cx="28067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502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Double quotes are strings (“12345”)</a:t>
            </a:r>
          </a:p>
          <a:p>
            <a:pPr defTabSz="914400"/>
            <a:r>
              <a:rPr lang="en-US" dirty="0" smtClean="0"/>
              <a:t>What are single quotes (‘a’, ‘3’, ‘@’)?</a:t>
            </a:r>
          </a:p>
          <a:p>
            <a:pPr lvl="1" defTabSz="914400"/>
            <a:r>
              <a:rPr lang="en-US" dirty="0" smtClean="0"/>
              <a:t>Treat them as a symbol for numbers</a:t>
            </a:r>
          </a:p>
          <a:p>
            <a:pPr lvl="1" defTabSz="914400"/>
            <a:r>
              <a:rPr lang="en-US" dirty="0" smtClean="0"/>
              <a:t>‘a’ is 97</a:t>
            </a:r>
          </a:p>
          <a:p>
            <a:pPr lvl="1" defTabSz="914400"/>
            <a:r>
              <a:rPr lang="en-US" dirty="0" smtClean="0"/>
              <a:t>‘3’ is 51</a:t>
            </a:r>
          </a:p>
          <a:p>
            <a:pPr lvl="1" defTabSz="914400"/>
            <a:r>
              <a:rPr lang="en-US" dirty="0" smtClean="0"/>
              <a:t>‘@’ is 40</a:t>
            </a:r>
          </a:p>
          <a:p>
            <a:pPr defTabSz="914400"/>
            <a:r>
              <a:rPr lang="en-US" dirty="0" smtClean="0"/>
              <a:t>That’s why ‘12’ are invalid – no such symbol!</a:t>
            </a:r>
          </a:p>
          <a:p>
            <a:pPr defTabSz="914400"/>
            <a:r>
              <a:rPr lang="en-US" dirty="0" smtClean="0"/>
              <a:t>Escaped characters: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81000" y="4876801"/>
            <a:ext cx="4876800" cy="12954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 smtClean="0">
                <a:latin typeface="Courier"/>
                <a:cs typeface="Courier"/>
              </a:rPr>
              <a:t>‘\n’ </a:t>
            </a:r>
            <a:r>
              <a:rPr lang="en-US" dirty="0" smtClean="0">
                <a:ea typeface="Gill Sans MT Condensed" charset="0"/>
                <a:cs typeface="Gill Sans MT Condensed" charset="0"/>
              </a:rPr>
              <a:t>newline</a:t>
            </a:r>
            <a:endParaRPr lang="en-US" dirty="0">
              <a:ea typeface="Gill Sans MT Condensed" charset="0"/>
              <a:cs typeface="Gill Sans MT Condensed" charset="0"/>
            </a:endParaRPr>
          </a:p>
          <a:p>
            <a:pPr lvl="1"/>
            <a:r>
              <a:rPr lang="en-US" dirty="0" smtClean="0">
                <a:latin typeface="Courier"/>
                <a:cs typeface="Courier"/>
              </a:rPr>
              <a:t>‘\t’ </a:t>
            </a:r>
            <a:r>
              <a:rPr lang="en-US" dirty="0" smtClean="0">
                <a:cs typeface="Courier"/>
              </a:rPr>
              <a:t>tab</a:t>
            </a:r>
            <a:endParaRPr lang="en-US" dirty="0">
              <a:cs typeface="Courier"/>
            </a:endParaRPr>
          </a:p>
          <a:p>
            <a:pPr lvl="1"/>
            <a:r>
              <a:rPr lang="en-US" dirty="0" smtClean="0">
                <a:latin typeface="Courier"/>
                <a:cs typeface="Courier"/>
              </a:rPr>
              <a:t>‘\0’ </a:t>
            </a:r>
            <a:r>
              <a:rPr lang="en-US" dirty="0" smtClean="0">
                <a:cs typeface="Courier"/>
              </a:rPr>
              <a:t>null character</a:t>
            </a:r>
            <a:endParaRPr lang="en-US" dirty="0"/>
          </a:p>
          <a:p>
            <a:pPr defTabSz="914400"/>
            <a:endParaRPr lang="en-US" dirty="0" smtClean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962400" y="4876800"/>
            <a:ext cx="4876800" cy="12954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 smtClean="0">
                <a:latin typeface="Courier"/>
                <a:cs typeface="Courier"/>
              </a:rPr>
              <a:t>‘\a’ </a:t>
            </a:r>
            <a:r>
              <a:rPr lang="en-US" dirty="0" smtClean="0">
                <a:cs typeface="Courier"/>
              </a:rPr>
              <a:t>used to be beep sound</a:t>
            </a:r>
            <a:endParaRPr lang="en-US" dirty="0">
              <a:cs typeface="Courier"/>
            </a:endParaRPr>
          </a:p>
          <a:p>
            <a:pPr lvl="1"/>
            <a:r>
              <a:rPr lang="en-US" dirty="0" smtClean="0">
                <a:latin typeface="Courier"/>
                <a:cs typeface="Courier"/>
              </a:rPr>
              <a:t>‘\\’ </a:t>
            </a:r>
            <a:r>
              <a:rPr lang="en-US" dirty="0" smtClean="0">
                <a:cs typeface="Courier"/>
              </a:rPr>
              <a:t>a back-slash character</a:t>
            </a:r>
            <a:endParaRPr lang="en-US" dirty="0"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719548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Puzzle 2 (warm-up)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1005"/>
          <a:stretch/>
        </p:blipFill>
        <p:spPr>
          <a:xfrm>
            <a:off x="1524000" y="2554307"/>
            <a:ext cx="6248400" cy="369701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62000" y="1371600"/>
            <a:ext cx="7772400" cy="954107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a = 25 +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'Z'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a;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2362200" y="2630506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343400" y="2630506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638800" y="26670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934200" y="26670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3557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Puzzle 2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1005"/>
          <a:stretch/>
        </p:blipFill>
        <p:spPr>
          <a:xfrm>
            <a:off x="1524000" y="2554307"/>
            <a:ext cx="6248400" cy="369701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62000" y="1371600"/>
            <a:ext cx="7772400" cy="954107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a = </a:t>
            </a:r>
            <a:r>
              <a:rPr lang="en-US" sz="1400" dirty="0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'-'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-</a:t>
            </a:r>
            <a:r>
              <a:rPr lang="en-US" sz="1400" dirty="0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'-'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a;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2362200" y="2630506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343400" y="2630506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638800" y="26670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934200" y="26670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8339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527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32770"/>
            <a:ext cx="5105400" cy="3539430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[6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[0]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72;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101;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[2]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108;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[3]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108;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[4]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111;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[5] 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0;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printf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>
                <a:solidFill>
                  <a:srgbClr val="FF8000"/>
                </a:solidFill>
                <a:latin typeface="Consolas" charset="0"/>
                <a:ea typeface="ＭＳ 明朝" charset="-128"/>
                <a:cs typeface="Courier New" charset="0"/>
              </a:rPr>
              <a:t>%s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9487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32770"/>
            <a:ext cx="5105400" cy="3600986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[6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[0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'H'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'e'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[2]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'l'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[3]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'l'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[4]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'o'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[5] = 0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r>
              <a:rPr lang="en-US" sz="1400" dirty="0" smtClean="0"/>
              <a:t>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printf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>
                <a:solidFill>
                  <a:srgbClr val="FF8000"/>
                </a:solidFill>
                <a:latin typeface="Consolas" charset="0"/>
                <a:ea typeface="ＭＳ 明朝" charset="-128"/>
                <a:cs typeface="Courier New" charset="0"/>
              </a:rPr>
              <a:t>%s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0165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32770"/>
            <a:ext cx="5105400" cy="3600986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[6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[0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'H'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'e'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[2]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'l'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[3]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'l'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[4]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'o'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[5] = </a:t>
            </a:r>
            <a:r>
              <a:rPr lang="en-US" sz="1400" dirty="0">
                <a:solidFill>
                  <a:srgbClr val="FF8000"/>
                </a:solidFill>
                <a:latin typeface="Consolas" charset="0"/>
                <a:ea typeface="ＭＳ 明朝" charset="-128"/>
                <a:cs typeface="Courier New" charset="0"/>
              </a:rPr>
              <a:t>'\0'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r>
              <a:rPr lang="en-US" sz="1400" dirty="0"/>
              <a:t>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printf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>
                <a:solidFill>
                  <a:srgbClr val="FF8000"/>
                </a:solidFill>
                <a:latin typeface="Consolas" charset="0"/>
                <a:ea typeface="ＭＳ 明朝" charset="-128"/>
                <a:cs typeface="Courier New" charset="0"/>
              </a:rPr>
              <a:t>%s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87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32770"/>
            <a:ext cx="5105400" cy="2031325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[6] = </a:t>
            </a:r>
            <a:r>
              <a:rPr lang="en-US" sz="1400" dirty="0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"Hello"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printf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>
                <a:solidFill>
                  <a:srgbClr val="FF8000"/>
                </a:solidFill>
                <a:latin typeface="Consolas" charset="0"/>
                <a:ea typeface="ＭＳ 明朝" charset="-128"/>
                <a:cs typeface="Courier New" charset="0"/>
              </a:rPr>
              <a:t>%s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0453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I print “Hello” on the screen if single-quote and double-quote are not invented?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32770"/>
            <a:ext cx="5105400" cy="246221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iostream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using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namespace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std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string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"Hello"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281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Change characters in a string</a:t>
            </a:r>
            <a:endParaRPr lang="en-US" dirty="0"/>
          </a:p>
          <a:p>
            <a:pPr defTabSz="914400"/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762000" y="1844457"/>
            <a:ext cx="7696200" cy="31085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iostream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using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namespace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std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string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HELLO"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'3'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[4]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'0'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latin typeface="Cambria" charset="0"/>
              <a:ea typeface="ＭＳ 明朝" charset="-128"/>
              <a:cs typeface="Times New Roma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6229" y="5259447"/>
            <a:ext cx="5688536" cy="64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543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514600"/>
            <a:ext cx="6772166" cy="2454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147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we know the length of a C-style string (</a:t>
            </a:r>
            <a:r>
              <a:rPr lang="en-US" dirty="0" err="1" smtClean="0"/>
              <a:t>a.k.a</a:t>
            </a:r>
            <a:r>
              <a:rPr lang="en-US" dirty="0" smtClean="0"/>
              <a:t>, character array)?</a:t>
            </a:r>
            <a:endParaRPr lang="en-US" dirty="0"/>
          </a:p>
          <a:p>
            <a:pPr defTabSz="914400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32770"/>
            <a:ext cx="5105400" cy="2246769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 smtClean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 smtClean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smtClean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[100] = </a:t>
            </a:r>
            <a:r>
              <a:rPr lang="en-US" sz="1400" dirty="0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"Hello"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smtClean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TODO: How to count the length of </a:t>
            </a:r>
            <a:r>
              <a:rPr lang="en-US" sz="1400" dirty="0" err="1" smtClean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?</a:t>
            </a:r>
            <a:br>
              <a:rPr lang="en-US" sz="1400" dirty="0" smtClean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    //       (not array size </a:t>
            </a:r>
            <a:r>
              <a:rPr lang="en-US" sz="1400" dirty="0" err="1" smtClean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tho</a:t>
            </a:r>
            <a:r>
              <a:rPr lang="en-US" sz="1400" dirty="0" smtClean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)</a:t>
            </a:r>
            <a:br>
              <a:rPr lang="en-US" sz="1400" dirty="0" smtClean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smtClean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258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3200400"/>
            <a:ext cx="5105400" cy="2031325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[100]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"Hello"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</a:t>
            </a:r>
            <a:r>
              <a:rPr lang="en-US" sz="1400" dirty="0" smtClean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Find the first '\0' in the char array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we know the length of a C-style string (</a:t>
            </a:r>
            <a:r>
              <a:rPr lang="en-US" dirty="0" err="1" smtClean="0"/>
              <a:t>a.k.a</a:t>
            </a:r>
            <a:r>
              <a:rPr lang="en-US" dirty="0" smtClean="0"/>
              <a:t>, character array)?</a:t>
            </a:r>
          </a:p>
          <a:p>
            <a:pPr defTabSz="914400"/>
            <a:r>
              <a:rPr lang="en-US" dirty="0" smtClean="0"/>
              <a:t>Observation: C-string always ends</a:t>
            </a:r>
            <a:br>
              <a:rPr lang="en-US" dirty="0" smtClean="0"/>
            </a:br>
            <a:r>
              <a:rPr lang="en-US" dirty="0" smtClean="0"/>
              <a:t>with a ‘\0’!</a:t>
            </a:r>
            <a:endParaRPr lang="en-US" dirty="0"/>
          </a:p>
          <a:p>
            <a:pPr defTabSz="91440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36433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String / character array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2209801"/>
            <a:ext cx="6248400" cy="41542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6000" y="2286000"/>
            <a:ext cx="3810000" cy="396240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3200400"/>
            <a:ext cx="5105400" cy="31085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stdio.h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char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[100] =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"Hello"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len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while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(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len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 != </a:t>
            </a:r>
            <a:r>
              <a:rPr lang="en-US" sz="1400" dirty="0">
                <a:solidFill>
                  <a:srgbClr val="FF8000"/>
                </a:solidFill>
                <a:latin typeface="Consolas" charset="0"/>
                <a:ea typeface="ＭＳ 明朝" charset="-128"/>
                <a:cs typeface="Courier New" charset="0"/>
              </a:rPr>
              <a:t>'\0'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len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++;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printf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"String </a:t>
            </a:r>
            <a:r>
              <a:rPr lang="en-US" sz="1400" dirty="0">
                <a:solidFill>
                  <a:srgbClr val="FF8000"/>
                </a:solidFill>
                <a:latin typeface="Consolas" charset="0"/>
                <a:ea typeface="ＭＳ 明朝" charset="-128"/>
                <a:cs typeface="Courier New" charset="0"/>
              </a:rPr>
              <a:t>%s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 has </a:t>
            </a:r>
            <a:r>
              <a:rPr lang="en-US" sz="1400" dirty="0">
                <a:solidFill>
                  <a:srgbClr val="FF8000"/>
                </a:solidFill>
                <a:latin typeface="Consolas" charset="0"/>
                <a:ea typeface="ＭＳ 明朝" charset="-128"/>
                <a:cs typeface="Courier New" charset="0"/>
              </a:rPr>
              <a:t>%d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 characters</a:t>
            </a:r>
            <a:r>
              <a:rPr lang="en-US" sz="1400" dirty="0">
                <a:solidFill>
                  <a:srgbClr val="FF8000"/>
                </a:solidFill>
                <a:latin typeface="Consolas" charset="0"/>
                <a:ea typeface="ＭＳ 明朝" charset="-128"/>
                <a:cs typeface="Courier New" charset="0"/>
              </a:rPr>
              <a:t>\n</a:t>
            </a:r>
            <a:r>
              <a:rPr lang="en-US" sz="1400" dirty="0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</a:t>
            </a:r>
            <a:b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   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str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len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781800" y="2819400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77200" y="2856189"/>
            <a:ext cx="0" cy="354461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How do we know the length of a C-style string (</a:t>
            </a:r>
            <a:r>
              <a:rPr lang="en-US" dirty="0" err="1" smtClean="0"/>
              <a:t>a.k.a</a:t>
            </a:r>
            <a:r>
              <a:rPr lang="en-US" dirty="0" smtClean="0"/>
              <a:t>, character array)?</a:t>
            </a:r>
          </a:p>
          <a:p>
            <a:pPr defTabSz="914400"/>
            <a:r>
              <a:rPr lang="en-US" dirty="0" smtClean="0"/>
              <a:t>Observation: C-string always ends</a:t>
            </a:r>
            <a:br>
              <a:rPr lang="en-US" dirty="0" smtClean="0"/>
            </a:br>
            <a:r>
              <a:rPr lang="en-US" dirty="0" smtClean="0"/>
              <a:t>with a ‘\0’!</a:t>
            </a:r>
            <a:endParaRPr lang="en-US" dirty="0"/>
          </a:p>
          <a:p>
            <a:pPr defTabSz="91440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57344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81000" y="4800600"/>
            <a:ext cx="8229600" cy="6096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smtClean="0"/>
              <a:t>What is the output?</a:t>
            </a:r>
            <a:endParaRPr lang="en-US" dirty="0" smtClean="0"/>
          </a:p>
        </p:txBody>
      </p:sp>
      <p:sp>
        <p:nvSpPr>
          <p:cNvPr id="7" name="Rectangle 6"/>
          <p:cNvSpPr/>
          <p:nvPr/>
        </p:nvSpPr>
        <p:spPr>
          <a:xfrm>
            <a:off x="762000" y="1447800"/>
            <a:ext cx="7467600" cy="31085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scores[5];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scores[0] = 10000;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scores[1] =  2000;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scores[2] =   300;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scores[3] =    40;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scores[4] =     5;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"Sum="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(scores[0] + scores[1] + scores[2]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               + scores[3] + scores[4]) &lt;&lt;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endl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48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81000" y="5715000"/>
            <a:ext cx="8229600" cy="6096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smtClean="0"/>
              <a:t>Getting interactive</a:t>
            </a:r>
            <a:endParaRPr lang="en-US" dirty="0" smtClean="0"/>
          </a:p>
        </p:txBody>
      </p:sp>
      <p:sp>
        <p:nvSpPr>
          <p:cNvPr id="7" name="Rectangle 6"/>
          <p:cNvSpPr/>
          <p:nvPr/>
        </p:nvSpPr>
        <p:spPr>
          <a:xfrm>
            <a:off x="762000" y="1447800"/>
            <a:ext cx="7467600" cy="4185761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scores[5];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"Enter student 1's score: 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cin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&gt;&gt; scores[0];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"Enter student 2's score: 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cin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&gt;&gt; scores[1];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"Enter student 3's score: 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cin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&gt;&gt; scores[2];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"Enter student 4's score: 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cin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&gt;&gt; scores[3];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"Enter student 5's score: 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cin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&gt;&gt; scores[4];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"Sum="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(scores[0] + scores[1] + scores[2]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               + scores[3] + scores[4]) &lt;&lt;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endl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858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81000" y="4953000"/>
            <a:ext cx="8229600" cy="6096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Save the repetitions in input section by a loop</a:t>
            </a:r>
          </a:p>
        </p:txBody>
      </p:sp>
      <p:sp>
        <p:nvSpPr>
          <p:cNvPr id="7" name="Rectangle 6"/>
          <p:cNvSpPr/>
          <p:nvPr/>
        </p:nvSpPr>
        <p:spPr>
          <a:xfrm>
            <a:off x="762000" y="1447800"/>
            <a:ext cx="7467600" cy="2954655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scores[5];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for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0;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 5;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++)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"Enter student 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(i+1)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"'s score: 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cin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&gt;&gt; scores[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}</a:t>
            </a:r>
            <a:r>
              <a:rPr lang="en-US" sz="1400" dirty="0"/>
              <a:t>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"Sum="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(scores[0] + scores[1] + scores[2]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               + scores[3] + scores[4]) &lt;&lt;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endl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7962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81000" y="4953000"/>
            <a:ext cx="8229600" cy="12192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Save the repetitions in input section by a loop</a:t>
            </a:r>
          </a:p>
          <a:p>
            <a:pPr defTabSz="914400"/>
            <a:r>
              <a:rPr lang="en-US" dirty="0" smtClean="0"/>
              <a:t>Further use a loop to simplify the processing section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762000" y="1447800"/>
            <a:ext cx="7467600" cy="3385542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scores[5];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for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0;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 5;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++)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"Enter student 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(i+1)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"'s score: 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cin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&gt;&gt; scores[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}</a:t>
            </a:r>
            <a:r>
              <a:rPr lang="en-US" sz="1400" dirty="0"/>
              <a:t>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</a:t>
            </a:r>
            <a:r>
              <a:rPr lang="en-US" sz="1400" dirty="0" err="1" smtClean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sum =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for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0;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 5;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++)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sum += scores[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"Sum="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sum &lt;&lt;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endl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r>
              <a:rPr lang="en-US" sz="1400" dirty="0"/>
              <a:t>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018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If the index in an array is not within the valid range, the behavior is undefined</a:t>
            </a:r>
          </a:p>
          <a:p>
            <a:pPr lvl="1" defTabSz="914400"/>
            <a:r>
              <a:rPr lang="en-US" dirty="0" smtClean="0"/>
              <a:t>For example, a[-1] = 999;</a:t>
            </a:r>
          </a:p>
          <a:p>
            <a:pPr defTabSz="914400"/>
            <a:r>
              <a:rPr lang="en-US" dirty="0" smtClean="0"/>
              <a:t>However, sometimes the problem is not that simple:</a:t>
            </a:r>
          </a:p>
        </p:txBody>
      </p:sp>
      <p:sp>
        <p:nvSpPr>
          <p:cNvPr id="5" name="Rectangle 4"/>
          <p:cNvSpPr/>
          <p:nvPr/>
        </p:nvSpPr>
        <p:spPr>
          <a:xfrm>
            <a:off x="762000" y="3200400"/>
            <a:ext cx="7467600" cy="2893100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#include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&lt;</a:t>
            </a:r>
            <a:r>
              <a:rPr lang="en-US" sz="1400" dirty="0" err="1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iostream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&gt;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arr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[10];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a = 2;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b = 3;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x = a * b - 7;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arr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[x] = 1000;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0864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387256"/>
            <a:ext cx="8229600" cy="47849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If the index in an array is not within the valid range, the behavior is undefined</a:t>
            </a:r>
          </a:p>
          <a:p>
            <a:pPr lvl="1" defTabSz="914400"/>
            <a:r>
              <a:rPr lang="en-US" dirty="0" smtClean="0"/>
              <a:t>For example, a[-1] = 999;</a:t>
            </a:r>
          </a:p>
          <a:p>
            <a:pPr defTabSz="914400"/>
            <a:r>
              <a:rPr lang="en-US" dirty="0" smtClean="0"/>
              <a:t>However, sometimes the problem is not that simple: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defTabSz="914400"/>
            <a:r>
              <a:rPr lang="en-US" dirty="0" smtClean="0"/>
              <a:t>C++ doesn’t check the boundary for you. It will run silently.</a:t>
            </a:r>
          </a:p>
          <a:p>
            <a:pPr lvl="1" defTabSz="914400"/>
            <a:r>
              <a:rPr lang="en-US" dirty="0" smtClean="0"/>
              <a:t>And it will screw the memory (how?)</a:t>
            </a:r>
          </a:p>
          <a:p>
            <a:pPr lvl="1" defTabSz="914400"/>
            <a:r>
              <a:rPr lang="en-US" dirty="0" smtClean="0"/>
              <a:t>That’s why this is one of the most annoying bugs</a:t>
            </a:r>
          </a:p>
        </p:txBody>
      </p:sp>
      <p:sp>
        <p:nvSpPr>
          <p:cNvPr id="5" name="Rectangle 4"/>
          <p:cNvSpPr/>
          <p:nvPr/>
        </p:nvSpPr>
        <p:spPr>
          <a:xfrm>
            <a:off x="762000" y="3200400"/>
            <a:ext cx="7467600" cy="1169551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 smtClean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 smtClean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a = 2;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b = 3;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x = a * b - 7;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arr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[x] = 1000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166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Origin.thmx</Template>
  <TotalTime>5315</TotalTime>
  <Words>816</Words>
  <Application>Microsoft Office PowerPoint</Application>
  <PresentationFormat>On-screen Show (4:3)</PresentationFormat>
  <Paragraphs>123</Paragraphs>
  <Slides>32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Origin</vt:lpstr>
      <vt:lpstr>Today’s Topic</vt:lpstr>
      <vt:lpstr>Array</vt:lpstr>
      <vt:lpstr>Array</vt:lpstr>
      <vt:lpstr>Array</vt:lpstr>
      <vt:lpstr>Array</vt:lpstr>
      <vt:lpstr>Array</vt:lpstr>
      <vt:lpstr>Array</vt:lpstr>
      <vt:lpstr>Array</vt:lpstr>
      <vt:lpstr>Array</vt:lpstr>
      <vt:lpstr>Array – zero-indexed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Puzzle 2 (warm-up)</vt:lpstr>
      <vt:lpstr>Puzzle 2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String / character array</vt:lpstr>
      <vt:lpstr>String / character array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CS31 Discussion 1E</dc:title>
  <dc:creator>Chelsea Ju</dc:creator>
  <cp:lastModifiedBy>kumokay</cp:lastModifiedBy>
  <cp:revision>175</cp:revision>
  <dcterms:created xsi:type="dcterms:W3CDTF">2015-04-06T17:42:38Z</dcterms:created>
  <dcterms:modified xsi:type="dcterms:W3CDTF">2018-01-26T00:06:55Z</dcterms:modified>
</cp:coreProperties>
</file>